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83" r:id="rId26"/>
    <p:sldId id="279" r:id="rId27"/>
    <p:sldId id="284" r:id="rId28"/>
    <p:sldId id="285" r:id="rId29"/>
    <p:sldId id="28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lt-L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234DCEE6-DD01-444B-A2ED-1A838F7C4606}" type="datetimeFigureOut">
              <a:rPr lang="lt-LT"/>
              <a:pPr/>
              <a:t>2018.04.08</a:t>
            </a:fld>
            <a:endParaRPr lang="lt-LT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lt-LT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CD31C5BE-C30F-4603-A16A-D2C3B40B4373}" type="slidenum">
              <a:rPr lang="lt-LT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lt-L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639491B7-CBDC-4623-B694-026C315D2DF0}" type="datetimeFigureOut">
              <a:rPr lang="lt-LT"/>
              <a:pPr/>
              <a:t>2018.04.08</a:t>
            </a:fld>
            <a:endParaRPr lang="lt-LT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lt-L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7C4E4C43-684D-47BE-878C-D2D5209A26F6}" type="slidenum">
              <a:rPr lang="lt-LT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6561-5659-46CB-8FBC-A6044E594F7D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7078-3AA1-4E3C-979A-9EEC8F2F5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AAC5-9E95-4973-825E-1B8FD1017548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4C6C-1F36-483A-BB23-89515A3A7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32FC-CC9B-4E83-A6DC-A2646813743E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73B9-0BEA-4486-BBBF-9A88BFAB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906E-5871-4B9E-AB35-DFED71957A47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DD34-3040-4B00-9B54-46C88F43D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0EEF-0217-4E03-B69D-62B10C0BDF65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6A5A-0CAA-4569-9DAF-F4FC745EE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0195-9789-4591-9CD3-96BEF269AF4B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72C3-969F-4097-AB7A-F3F53A95A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A47-BF13-4869-AFC6-8469958014D8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AD3D-07BF-49F2-916A-2605D1DC8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51F7F-1F0F-421E-BBCB-10D8D3ACFF2A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98BF-FCF8-4361-AB60-84DEDA4C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CFA0-313F-4CC2-89F6-48CF0C1CAFEA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660B-1449-4427-ABE0-F1B50D1D6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B8F8-520A-45EC-83D7-DDDE80720FDC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B47C-CABF-4206-800E-80AE53F80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AE6C-D7DE-4837-9FF7-C0593E804A08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30B6-0D97-4BE4-92D0-C22AD442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003FA91-7297-451E-9687-8890BEC07215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4AA61E0-5624-410D-BBF6-DAFD288AF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804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winning.net/lt/pub/awards/europeanprizes.htm" TargetMode="External"/><Relationship Id="rId3" Type="http://schemas.openxmlformats.org/officeDocument/2006/relationships/hyperlink" Target="http://www.smm.lt/" TargetMode="External"/><Relationship Id="rId7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lt/" TargetMode="External"/><Relationship Id="rId5" Type="http://schemas.openxmlformats.org/officeDocument/2006/relationships/hyperlink" Target="http://www.ipc.lt/" TargetMode="External"/><Relationship Id="rId4" Type="http://schemas.openxmlformats.org/officeDocument/2006/relationships/hyperlink" Target="http://www.rrt.lr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rs.lt/" TargetMode="External"/><Relationship Id="rId3" Type="http://schemas.openxmlformats.org/officeDocument/2006/relationships/hyperlink" Target="http://www.draugiskasinternetas.lt/" TargetMode="External"/><Relationship Id="rId7" Type="http://schemas.openxmlformats.org/officeDocument/2006/relationships/hyperlink" Target="http://www.policija.l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augumas.lt/" TargetMode="External"/><Relationship Id="rId11" Type="http://schemas.openxmlformats.org/officeDocument/2006/relationships/hyperlink" Target="http://www.seimoms.lt/" TargetMode="External"/><Relationship Id="rId5" Type="http://schemas.openxmlformats.org/officeDocument/2006/relationships/hyperlink" Target="http://www.jaunimolinija.lt/" TargetMode="External"/><Relationship Id="rId10" Type="http://schemas.openxmlformats.org/officeDocument/2006/relationships/hyperlink" Target="https://games1.one.lt/tinklas/" TargetMode="External"/><Relationship Id="rId4" Type="http://schemas.openxmlformats.org/officeDocument/2006/relationships/hyperlink" Target="http://www.saferinternet.org/" TargetMode="External"/><Relationship Id="rId9" Type="http://schemas.openxmlformats.org/officeDocument/2006/relationships/hyperlink" Target="http://www.lvjc.lt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1"/>
                </a:solidFill>
              </a:rPr>
              <a:t>INTERNETO POVEIKIS VAIKAMS</a:t>
            </a:r>
            <a:endParaRPr lang="lt-L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8229600" cy="2667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Pagrindinės žalos </a:t>
            </a:r>
            <a: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priežastys </a:t>
            </a:r>
            <a:r>
              <a:rPr lang="lt-LT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interneto </a:t>
            </a:r>
            <a: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svetainėse</a:t>
            </a:r>
            <a:b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lt-LT" sz="53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Nuogumas.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Seksualinio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turinio informacija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Smurto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vaizdavimas ar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aprašymas.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Vartojama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kalba (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nešvankybės, necenzūriniai žodžiai).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Alkoholio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narkotikų ar kitų</a:t>
            </a: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kenksmingų</a:t>
            </a: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medžiagų</a:t>
            </a: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vartojimą</a:t>
            </a: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vaizduojanti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arba skatinanti priemonė.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Nepamirškime: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aži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vaikai tiki, kad 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viskas televizijos ir kompiuterio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ekrane yra 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„iš tikrųjų“;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nesuvokia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turinio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suvokia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tai, kas jiems pažįstama; </a:t>
            </a:r>
            <a:endParaRPr lang="lt-LT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tik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paaugus 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atsiranda suvokimas. </a:t>
            </a:r>
            <a:endParaRPr lang="lt-LT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6130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Šiandienos skubančio vaiko noras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gauti kuo daugiau ir vis mažesnėmis pastangomis.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Jau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nenori vaikai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susitikti su draugais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gyvai (bei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atvirai) šnekučiuotis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apie pasaulį, savo mažas kasdienines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bėdas.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057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25602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25603" name="Picture 2" descr="C:\Users\HP\Desktop\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lt-LT" dirty="0"/>
          </a:p>
        </p:txBody>
      </p:sp>
      <p:sp>
        <p:nvSpPr>
          <p:cNvPr id="26626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26627" name="Picture 5" descr="C:\Users\HP\Desktop\view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Vyrauja priekabiavimas ir įžeidinėjimai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11313"/>
            <a:ext cx="43434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Teisinės ir finansinės pasekmės</a:t>
            </a:r>
            <a:b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lt-LT" sz="53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676400"/>
            <a:ext cx="4953000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438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Nukenčia tavo privatumas!</a:t>
            </a:r>
            <a:br>
              <a:rPr lang="lt-LT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600200"/>
            <a:ext cx="6575425" cy="493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ntraštė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Vidiniai vaiko</a:t>
            </a:r>
            <a:r>
              <a:rPr lang="lt-LT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pasikeitimai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Virtualus </a:t>
            </a:r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pasaulis: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neturi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konkrečios geografinės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vietos;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 išnyksta laikas;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akinta vaiko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santykis tiek su pasauliu, tiek su kitu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žmogumi;</a:t>
            </a:r>
            <a:endParaRPr lang="lt-LT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audodamasis netinkamai internetu vaikas gali supainioti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darbą, mokyklos reikalus ir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asmeninį gyvenimą.</a:t>
            </a:r>
            <a:endParaRPr lang="lt-LT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ntraštė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2819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t-BR" sz="7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 gali virtualus bendravimas pakeisti</a:t>
            </a:r>
            <a:r>
              <a:rPr lang="lt-LT" sz="7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7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7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įprastą?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613150"/>
            <a:ext cx="46482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Internetas - pasaulinis kompiuterių tinklas</a:t>
            </a:r>
            <a:r>
              <a:rPr lang="lt-LT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jungiantis visuotinius ir vietinius </a:t>
            </a:r>
            <a:r>
              <a:rPr lang="lt-LT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kompiuterių tinklus</a:t>
            </a:r>
            <a:r>
              <a:rPr lang="lt-LT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ntraštė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Ir kokio tipo vaikams yra didžiausia grėsmė?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Tiems</a:t>
            </a:r>
            <a:r>
              <a:rPr lang="lt-LT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kurie: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eturi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tvirtos tapatybės, todėl 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jaučiasi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besiblaškantys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 nelaimingi;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stokoja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savigarbos, yra vieniši, impulsyvūs, 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ypač jautrūs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atstūmimui; kuriuos kamuoja socialinis nerimas bei menki socialiniai įgūdžiai;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jau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serga kitais psichikos sutrikimais, pvz., nerimo ar nuotaikos, 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piktnaudžiauja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alkoholiu ar kitomis 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priklausomybę sukeliančiomis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medžiagomis.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ntraštė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Kaip išvengti vaikui priklausomybės?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Kontroliuoti 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save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pačiam - tai tavo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gyvenimas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Domėtis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užklasine veikla ir joje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dalyvauti.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Pasiimti iš interneto  tai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iš tiesų naudinga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neleisti internetui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užvaldyti visos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kasdienybės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•Prisiminti,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 realus bendravimo įgūdžiai daug vertingesni.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ntraštė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ŽINOKIME, KAD:</a:t>
            </a:r>
          </a:p>
        </p:txBody>
      </p:sp>
      <p:sp>
        <p:nvSpPr>
          <p:cNvPr id="34818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just"/>
            <a:r>
              <a:rPr lang="lt-LT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Dėl kompiuterių ir interneto vaiko gyvenimas yra įdomesnis ir patogesnis. </a:t>
            </a:r>
          </a:p>
          <a:p>
            <a:pPr algn="just"/>
            <a:r>
              <a:rPr lang="lt-LT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Virtualus bendravimas papildo įprastinį.</a:t>
            </a:r>
          </a:p>
          <a:p>
            <a:pPr algn="just"/>
            <a:r>
              <a:rPr lang="lt-LT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Ginčijamasi, ar galima išskirti neįveikiamo potraukio internetui sutrikimą, tačiau vaikai kenčia nuo per ilgo buvimo virtualiame pasaulyje. </a:t>
            </a:r>
          </a:p>
          <a:p>
            <a:pPr algn="just"/>
            <a:r>
              <a:rPr lang="lt-LT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Negalima leisti vaikams vieniems „klaidžioti“ internete.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SVARBIAUSIA TIESA  APIE INTERNETĄ</a:t>
            </a:r>
            <a:endParaRPr lang="lt-LT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ntraštė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TĖVELIAI! ATMINKITE:</a:t>
            </a:r>
          </a:p>
        </p:txBody>
      </p:sp>
      <p:sp>
        <p:nvSpPr>
          <p:cNvPr id="36866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lt-LT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Niekas geriau už Jus nepažįsta jūsų</a:t>
            </a:r>
          </a:p>
          <a:p>
            <a:pPr marL="0" indent="0">
              <a:buFont typeface="Arial" charset="0"/>
              <a:buNone/>
            </a:pPr>
            <a:r>
              <a:rPr lang="lt-LT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pačių vaikų, todėl :</a:t>
            </a:r>
          </a:p>
          <a:p>
            <a:pPr marL="0" indent="0">
              <a:buFont typeface="Arial" charset="0"/>
              <a:buNone/>
            </a:pPr>
            <a:endParaRPr lang="lt-LT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lt-LT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Stenkitės visada žinoti, kokius žaidimus ir su kuo žaidžia jūsų vaikas.</a:t>
            </a:r>
          </a:p>
          <a:p>
            <a:pPr marL="0" indent="0" algn="just">
              <a:buFont typeface="Arial" charset="0"/>
              <a:buNone/>
            </a:pPr>
            <a:r>
              <a:rPr lang="lt-LT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Stebėkite savo vaikus, ar jų elgesys nepakitęs, ar nėra liguisto noro sėdėti prie kompiuterio ir interneto.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lt-LT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Įsitikinkite, kad vaikas žino, kad reikia pasirinkti vardą, kuris neatskleidžia jo asmeninės informacijos.</a:t>
            </a:r>
          </a:p>
          <a:p>
            <a:r>
              <a:rPr lang="lt-LT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Norėdami padėti vaikui apsisaugoti nuo abejotino elgesio, paskatinkite jį pasakyti jei jaučiasi nejaukiai.</a:t>
            </a:r>
          </a:p>
          <a:p>
            <a:r>
              <a:rPr lang="lt-LT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Atkreipkite dėmesį ar ten, kur lankosi jūsų vaikas, laikomasi cenzūros.</a:t>
            </a:r>
          </a:p>
          <a:p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lt-LT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Kaip draugai patariame:</a:t>
            </a:r>
          </a:p>
          <a:p>
            <a:pPr marL="0" indent="0" algn="just">
              <a:buFont typeface="Arial" charset="0"/>
              <a:buNone/>
            </a:pPr>
            <a:r>
              <a:rPr lang="lt-LT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Jums patiems stengtis apsaugoti vaiką nuo interneto pavojų, supraskite, kad niekas kitas taip nepadės jūsų vaikui, kaip patys.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ntraštė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Saugios ir naudingos internetinės svetainės</a:t>
            </a:r>
          </a:p>
        </p:txBody>
      </p:sp>
      <p:sp>
        <p:nvSpPr>
          <p:cNvPr id="39938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www.smm.lt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LR Švietimo ir mokslo ministerija);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www.rrt.lr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LR Ryšių reguliavimo tarnyba);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www.ipc.lt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Švietimo ir informacinių technologijų centras);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www.etwinning.lt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pasidomėk,kaip gyvena eTwinning Lietuvoje);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www.etwinning.net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pasidimėk,kaip gyvena eTwinning Europoje);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http://www.etwinning.net/lt/pub/awards/europeanprizes.htm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radai įdomų projektą ir nori jame dalyvauti?Papasakok apie tai mokytojui);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lt-LT" dirty="0"/>
          </a:p>
        </p:txBody>
      </p:sp>
      <p:sp>
        <p:nvSpPr>
          <p:cNvPr id="40962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7625"/>
            <a:ext cx="8229600" cy="5973763"/>
          </a:xfrm>
        </p:spPr>
        <p:txBody>
          <a:bodyPr/>
          <a:lstStyle/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www.draugiskasinternetas.lt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(pasidomėk, ką veikia saugumo meškiukas Lietuvoje);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www.saferinternet.org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pasidomėk, ką veikia saugumo meškiukas Europoje);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www.jaunimolinija.lt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kreipkis, jei tau reikia anoniminės psichologinės pagalbos);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www.esaugumas.lt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pranešk apie rastą virusą internete);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www.policija.lt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kreiptis, jei tave nuskriaudė);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www.lrs.lt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kreipkis,jei buvo pažeistos tavo, kaip vaiko, teisės);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www.lvjc.lt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daug sužinosi,jei būsi Lietuvos vaikų ir jaunimo centro nariu);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https://games1.one.lt/tinklas/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pažiūrėk čia esantį filmą, jis tau tikrai patiks);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www.seimoms.lt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informacija tėvams).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lt-LT" sz="115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Ačiū, už dėmesį</a:t>
            </a:r>
            <a:r>
              <a:rPr lang="en-US" sz="115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lt-LT" sz="115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INTERNETO NAUDA</a:t>
            </a:r>
            <a:b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lt-LT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98430">
            <a:off x="417513" y="2441575"/>
            <a:ext cx="3875087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8534">
            <a:off x="4424363" y="3549650"/>
            <a:ext cx="390683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nn-NO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 daugiau vaikų ir paauglių kasdien naudojasi internetu</a:t>
            </a:r>
            <a:r>
              <a:rPr lang="lt-LT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Arial" charset="0"/>
              <a:buNone/>
            </a:pPr>
            <a:endParaRPr lang="lt-LT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2514600"/>
            <a:ext cx="51101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Bendravimas internetu.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Koks jis?</a:t>
            </a:r>
            <a:r>
              <a:rPr lang="lt-LT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>
                <a:latin typeface="Times New Roman" pitchFamily="18" charset="0"/>
                <a:cs typeface="Times New Roman" pitchFamily="18" charset="0"/>
              </a:rPr>
            </a:br>
            <a:endParaRPr lang="lt-LT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Žymiai 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paprastesnis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Bendraudamas vaikas 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 būti toks, 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kokį</a:t>
            </a:r>
            <a:r>
              <a:rPr lang="lt-LT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save įsivaizduoja 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norėtų 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matyti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Be didelių įsipareigojimų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sz="6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Internetas turi </a:t>
            </a:r>
            <a:r>
              <a:rPr lang="lt-LT" sz="6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dvi puses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Viena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vertus - tai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įrankis, padedantis mokytis, bendrauti ir tobulėti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lt-LT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Taip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 internetas užtikrina socialinius ryšius užaugus.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Paaugliai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kurie aktyviai naudojasi internetu, vienu metu gauna kelias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naudas – jie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įsisavina naudojimosi kompiuteriu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abėcėlę bei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padidina išprusimo lygį. </a:t>
            </a:r>
            <a:endParaRPr lang="lt-LT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Ir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visa tai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tik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dalis to,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ką dar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galima nuveikti prisijungus.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Kita vertus – tai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erdvė,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kurioje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 užgauti, prie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vaiko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priekabiauti, tyčiotis, pavogti pinigus, apšmeižti ar kitaip skaudžiai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pasinaudoti.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Internetas iš dalies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formuoja vaikų,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paauglių asmenybę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Bet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kai kurie tinklalapiai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 negrįžtamai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ją su</a:t>
            </a: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aloti.</a:t>
            </a:r>
            <a:endParaRPr lang="lt-LT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lt-LT" sz="7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INTERNETO ŽALA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55900"/>
            <a:ext cx="51816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Internetas – ne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tik reikiamos medžiagos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lobynas, bet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pagundų</a:t>
            </a:r>
            <a:r>
              <a:rPr lang="lt-L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bei pavojų</a:t>
            </a:r>
            <a:r>
              <a:rPr lang="lt-L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buveinė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Apie interneto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pavojų nutuokia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daug kas,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tačiau... </a:t>
            </a:r>
            <a:endParaRPr lang="lt-LT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i-FI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okia </a:t>
            </a:r>
            <a:r>
              <a:rPr lang="fi-FI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yra tikroji jo žala?</a:t>
            </a:r>
            <a:endParaRPr lang="lt-LT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ykdomo">
  <a:themeElements>
    <a:clrScheme name="Vykdom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ykdom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ykdom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261</TotalTime>
  <Words>776</Words>
  <Application>Microsoft Office PowerPoint</Application>
  <PresentationFormat>On-screen Show (4:3)</PresentationFormat>
  <Paragraphs>102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Palatino Linotype</vt:lpstr>
      <vt:lpstr>Arial</vt:lpstr>
      <vt:lpstr>Century Gothic</vt:lpstr>
      <vt:lpstr>Courier New</vt:lpstr>
      <vt:lpstr>Calibri</vt:lpstr>
      <vt:lpstr>Times New Roman</vt:lpstr>
      <vt:lpstr>Vykdomo</vt:lpstr>
      <vt:lpstr>INTERNETO POVEIKIS VAIKAMS</vt:lpstr>
      <vt:lpstr>Slide 2</vt:lpstr>
      <vt:lpstr>INTERNETO NAUDA </vt:lpstr>
      <vt:lpstr>Slide 4</vt:lpstr>
      <vt:lpstr>  Bendravimas internetu. Koks jis? </vt:lpstr>
      <vt:lpstr>  Internetas turi dvi puses </vt:lpstr>
      <vt:lpstr>Slide 7</vt:lpstr>
      <vt:lpstr>Slide 8</vt:lpstr>
      <vt:lpstr>  </vt:lpstr>
      <vt:lpstr>     Pagrindinės žalos priežastys  interneto svetainėse </vt:lpstr>
      <vt:lpstr>    </vt:lpstr>
      <vt:lpstr>Slide 12</vt:lpstr>
      <vt:lpstr>   </vt:lpstr>
      <vt:lpstr>Slide 14</vt:lpstr>
      <vt:lpstr> Vyrauja priekabiavimas ir įžeidinėjimai</vt:lpstr>
      <vt:lpstr> Teisinės ir finansinės pasekmės </vt:lpstr>
      <vt:lpstr>  Nukenčia tavo privatumas!  </vt:lpstr>
      <vt:lpstr>Vidiniai vaiko pasikeitimai</vt:lpstr>
      <vt:lpstr>Ar gali virtualus bendravimas pakeisti  įprastą?</vt:lpstr>
      <vt:lpstr>Ir kokio tipo vaikams yra didžiausia grėsmė?</vt:lpstr>
      <vt:lpstr>Kaip išvengti vaikui priklausomybės?</vt:lpstr>
      <vt:lpstr>ŽINOKIME, KAD:</vt:lpstr>
      <vt:lpstr>Slide 23</vt:lpstr>
      <vt:lpstr>TĖVELIAI! ATMINKITE:</vt:lpstr>
      <vt:lpstr>Slide 25</vt:lpstr>
      <vt:lpstr>Slide 26</vt:lpstr>
      <vt:lpstr>Saugios ir naudingos internetinės svetainės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INTERNETO POVEIKIS</dc:title>
  <dc:creator>HP</dc:creator>
  <cp:lastModifiedBy>Vartotojas</cp:lastModifiedBy>
  <cp:revision>24</cp:revision>
  <dcterms:created xsi:type="dcterms:W3CDTF">2006-08-16T00:00:00Z</dcterms:created>
  <dcterms:modified xsi:type="dcterms:W3CDTF">2018-04-08T08:49:51Z</dcterms:modified>
</cp:coreProperties>
</file>